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slides/_rels/slide1.xml.rels" ContentType="application/vnd.openxmlformats-package.relationships+xml"/>
  <Override PartName="/ppt/slides/slide1.xml" ContentType="application/vnd.openxmlformats-officedocument.presentationml.slide+xml"/>
  <Override PartName="/ppt/_rels/presentation.xml.rels" ContentType="application/vnd.openxmlformats-package.relationships+xml"/>
  <Override PartName="/ppt/media/image15.png" ContentType="image/png"/>
  <Override PartName="/ppt/media/image13.png" ContentType="image/png"/>
  <Override PartName="/ppt/media/image12.png" ContentType="image/png"/>
  <Override PartName="/ppt/media/image11.jpeg" ContentType="image/jpeg"/>
  <Override PartName="/ppt/media/image4.png" ContentType="image/png"/>
  <Override PartName="/ppt/media/image3.jpeg" ContentType="image/jpeg"/>
  <Override PartName="/ppt/media/image2.png" ContentType="image/png"/>
  <Override PartName="/ppt/media/image1.png" ContentType="image/png"/>
  <Override PartName="/ppt/media/image5.jpeg" ContentType="image/jpeg"/>
  <Override PartName="/ppt/media/image6.png" ContentType="image/png"/>
  <Override PartName="/ppt/media/image7.png" ContentType="image/png"/>
  <Override PartName="/ppt/media/image14.png" ContentType="image/png"/>
  <Override PartName="/ppt/media/image10.jpeg" ContentType="image/jpeg"/>
  <Override PartName="/ppt/media/image8.png" ContentType="image/png"/>
  <Override PartName="/ppt/media/image9.png" ContentType="image/png"/>
  <Override PartName="/ppt/charts/chart8.xml" ContentType="application/vnd.openxmlformats-officedocument.drawingml.chart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docProps/custom.xml" ContentType="application/vnd.openxmlformats-officedocument.custom-properties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</p:sldIdLst>
  <p:sldSz cx="30275212" cy="428117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
</Relationships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roundedCorners val="0"/>
  <c:chart>
    <c:plotArea>
      <c:barChart>
        <c:barDir val="bar"/>
        <c:grouping val="clustered"/>
        <c:varyColors val="0"/>
        <c:ser>
          <c:idx val="0"/>
          <c:order val="0"/>
          <c:tx>
            <c:strRef>
              <c:f>label 0</c:f>
              <c:strCache>
                <c:ptCount val="1"/>
                <c:pt idx="0">
                  <c:v>Registered Users</c:v>
                </c:pt>
              </c:strCache>
            </c:strRef>
          </c:tx>
          <c:spPr>
            <a:solidFill>
              <a:srgbClr val="cc0066"/>
            </a:solidFill>
            <a:ln>
              <a:noFill/>
            </a:ln>
          </c:spPr>
          <c:invertIfNegative val="0"/>
          <c:dLbls>
            <c:dLblPos val="outEnd"/>
            <c:showLegendKey val="0"/>
            <c:showVal val="0"/>
            <c:showCatName val="0"/>
            <c:showSerName val="0"/>
            <c:showPercent val="0"/>
            <c:showLeaderLines val="0"/>
          </c:dLbls>
          <c:cat>
            <c:strRef>
              <c:f>categories</c:f>
              <c:strCache>
                <c:ptCount val="5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</c:strCache>
            </c:strRef>
          </c:cat>
          <c:val>
            <c:numRef>
              <c:f>0</c:f>
              <c:numCache>
                <c:formatCode>General</c:formatCode>
                <c:ptCount val="5"/>
                <c:pt idx="0">
                  <c:v>1</c:v>
                </c:pt>
                <c:pt idx="1">
                  <c:v>61</c:v>
                </c:pt>
                <c:pt idx="2">
                  <c:v>189</c:v>
                </c:pt>
                <c:pt idx="3">
                  <c:v>317</c:v>
                </c:pt>
                <c:pt idx="4">
                  <c:v>423</c:v>
                </c:pt>
              </c:numCache>
            </c:numRef>
          </c:val>
        </c:ser>
        <c:gapWidth val="100"/>
        <c:overlap val="0"/>
        <c:axId val="76614836"/>
        <c:axId val="27244663"/>
      </c:barChart>
      <c:catAx>
        <c:axId val="76614836"/>
        <c:scaling>
          <c:orientation val="minMax"/>
        </c:scaling>
        <c:delete val="0"/>
        <c:axPos val="b"/>
        <c:numFmt formatCode="MM/DD/YYYY" sourceLinked="1"/>
        <c:majorTickMark val="out"/>
        <c:minorTickMark val="none"/>
        <c:tickLblPos val="nextTo"/>
        <c:spPr>
          <a:ln w="9360">
            <a:solidFill>
              <a:srgbClr val="b3b3b3"/>
            </a:solidFill>
            <a:round/>
          </a:ln>
        </c:spPr>
        <c:txPr>
          <a:bodyPr/>
          <a:p>
            <a:pPr>
              <a:defRPr b="0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defRPr>
            </a:pPr>
          </a:p>
        </c:txPr>
        <c:crossAx val="27244663"/>
        <c:crosses val="autoZero"/>
        <c:auto val="1"/>
        <c:lblAlgn val="ctr"/>
        <c:lblOffset val="100"/>
      </c:catAx>
      <c:valAx>
        <c:axId val="27244663"/>
        <c:scaling>
          <c:orientation val="minMax"/>
        </c:scaling>
        <c:delete val="0"/>
        <c:axPos val="l"/>
        <c:majorGridlines>
          <c:spPr>
            <a:ln w="9360">
              <a:solidFill>
                <a:srgbClr val="b3b3b3"/>
              </a:solidFill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9360">
            <a:solidFill>
              <a:srgbClr val="b3b3b3"/>
            </a:solidFill>
            <a:round/>
          </a:ln>
        </c:spPr>
        <c:txPr>
          <a:bodyPr/>
          <a:p>
            <a:pPr>
              <a:defRPr b="0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defRPr>
            </a:pPr>
          </a:p>
        </c:txPr>
        <c:crossAx val="76614836"/>
        <c:crossesAt val="1"/>
        <c:crossBetween val="midCat"/>
        <c:majorUnit val="100"/>
      </c:valAx>
      <c:spPr>
        <a:noFill/>
        <a:ln>
          <a:solidFill>
            <a:srgbClr val="b3b3b3"/>
          </a:solidFill>
        </a:ln>
      </c:spPr>
    </c:plotArea>
    <c:legend>
      <c:legendPos val="r"/>
      <c:overlay val="0"/>
      <c:spPr>
        <a:noFill/>
        <a:ln>
          <a:noFill/>
        </a:ln>
      </c:spPr>
    </c:legend>
    <c:plotVisOnly val="1"/>
    <c:dispBlanksAs val="gap"/>
  </c:chart>
  <c:spPr>
    <a:noFill/>
    <a:ln>
      <a:noFill/>
    </a:ln>
  </c:spPr>
</c:chartSpace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2270520" y="13299480"/>
            <a:ext cx="25732800" cy="9175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1513440" y="10017720"/>
            <a:ext cx="27246960" cy="118436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1513440" y="22987080"/>
            <a:ext cx="27246960" cy="118436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2270520" y="13299480"/>
            <a:ext cx="25732800" cy="9175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1513440" y="10017720"/>
            <a:ext cx="13296240" cy="118436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15474960" y="10017720"/>
            <a:ext cx="13296240" cy="118436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15474960" y="22987080"/>
            <a:ext cx="13296240" cy="118436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1513440" y="22987080"/>
            <a:ext cx="13296240" cy="118436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2270520" y="13299480"/>
            <a:ext cx="25732800" cy="9175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1513440" y="10017720"/>
            <a:ext cx="27246960" cy="248299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1513440" y="10017720"/>
            <a:ext cx="27246960" cy="248299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4" name="" descr=""/>
          <p:cNvPicPr/>
          <p:nvPr/>
        </p:nvPicPr>
        <p:blipFill>
          <a:blip r:embed="rId2"/>
          <a:stretch/>
        </p:blipFill>
        <p:spPr>
          <a:xfrm>
            <a:off x="1513440" y="11562840"/>
            <a:ext cx="27246960" cy="21739320"/>
          </a:xfrm>
          <a:prstGeom prst="rect">
            <a:avLst/>
          </a:prstGeom>
          <a:ln>
            <a:noFill/>
          </a:ln>
        </p:spPr>
      </p:pic>
      <p:pic>
        <p:nvPicPr>
          <p:cNvPr id="35" name="" descr=""/>
          <p:cNvPicPr/>
          <p:nvPr/>
        </p:nvPicPr>
        <p:blipFill>
          <a:blip r:embed="rId3"/>
          <a:stretch/>
        </p:blipFill>
        <p:spPr>
          <a:xfrm>
            <a:off x="1513440" y="11562840"/>
            <a:ext cx="27246960" cy="2173932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2270520" y="13299480"/>
            <a:ext cx="25732800" cy="9175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1513440" y="10017720"/>
            <a:ext cx="27246960" cy="248299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2270520" y="13299480"/>
            <a:ext cx="25732800" cy="9175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1513440" y="10017720"/>
            <a:ext cx="27246960" cy="248299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2270520" y="13299480"/>
            <a:ext cx="25732800" cy="9175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1513440" y="10017720"/>
            <a:ext cx="13296240" cy="248299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15474960" y="10017720"/>
            <a:ext cx="13296240" cy="248299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2270520" y="13299480"/>
            <a:ext cx="25732800" cy="9175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2270520" y="13299480"/>
            <a:ext cx="25732800" cy="42534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2270520" y="13299480"/>
            <a:ext cx="25732800" cy="9175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1513440" y="10017720"/>
            <a:ext cx="13296240" cy="118436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1513440" y="22987080"/>
            <a:ext cx="13296240" cy="118436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15474960" y="10017720"/>
            <a:ext cx="13296240" cy="248299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2270520" y="13299480"/>
            <a:ext cx="25732800" cy="9175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1513440" y="10017720"/>
            <a:ext cx="13296240" cy="248299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15474960" y="10017720"/>
            <a:ext cx="13296240" cy="118436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15474960" y="22987080"/>
            <a:ext cx="13296240" cy="118436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2270520" y="13299480"/>
            <a:ext cx="25732800" cy="9175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1513440" y="10017720"/>
            <a:ext cx="13296240" cy="118436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15474960" y="10017720"/>
            <a:ext cx="13296240" cy="118436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1513440" y="22987080"/>
            <a:ext cx="27246960" cy="118436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2270520" y="13299480"/>
            <a:ext cx="25732800" cy="9175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1513440" y="10017720"/>
            <a:ext cx="27246960" cy="2482992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image" Target="../media/image4.png"/><Relationship Id="rId3" Type="http://schemas.openxmlformats.org/officeDocument/2006/relationships/image" Target="../media/image5.jpe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10.jpeg"/><Relationship Id="rId9" Type="http://schemas.openxmlformats.org/officeDocument/2006/relationships/image" Target="../media/image11.jpeg"/><Relationship Id="rId10" Type="http://schemas.openxmlformats.org/officeDocument/2006/relationships/image" Target="../media/image12.png"/><Relationship Id="rId11" Type="http://schemas.openxmlformats.org/officeDocument/2006/relationships/image" Target="../media/image13.png"/><Relationship Id="rId12" Type="http://schemas.openxmlformats.org/officeDocument/2006/relationships/chart" Target="../charts/chart8.xml"/><Relationship Id="rId13" Type="http://schemas.openxmlformats.org/officeDocument/2006/relationships/image" Target="../media/image14.png"/><Relationship Id="rId14" Type="http://schemas.openxmlformats.org/officeDocument/2006/relationships/image" Target="../media/image15.png"/><Relationship Id="rId15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ustomShape 1"/>
          <p:cNvSpPr/>
          <p:nvPr/>
        </p:nvSpPr>
        <p:spPr>
          <a:xfrm>
            <a:off x="0" y="41040360"/>
            <a:ext cx="30265920" cy="1798920"/>
          </a:xfrm>
          <a:prstGeom prst="rect">
            <a:avLst/>
          </a:prstGeom>
          <a:gradFill>
            <a:gsLst>
              <a:gs pos="0">
                <a:srgbClr val="00adef"/>
              </a:gs>
              <a:gs pos="100000">
                <a:srgbClr val="005aa9"/>
              </a:gs>
            </a:gsLst>
            <a:lin ang="0"/>
          </a:gradFill>
          <a:ln>
            <a:solidFill>
              <a:srgbClr val="dddedf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7" name="Grafik 8" descr=""/>
          <p:cNvPicPr/>
          <p:nvPr/>
        </p:nvPicPr>
        <p:blipFill>
          <a:blip r:embed="rId1"/>
          <a:stretch/>
        </p:blipFill>
        <p:spPr>
          <a:xfrm>
            <a:off x="0" y="3052080"/>
            <a:ext cx="30214080" cy="6622920"/>
          </a:xfrm>
          <a:prstGeom prst="rect">
            <a:avLst/>
          </a:prstGeom>
          <a:ln>
            <a:noFill/>
          </a:ln>
        </p:spPr>
      </p:pic>
      <p:sp>
        <p:nvSpPr>
          <p:cNvPr id="38" name="CustomShape 2"/>
          <p:cNvSpPr/>
          <p:nvPr/>
        </p:nvSpPr>
        <p:spPr>
          <a:xfrm>
            <a:off x="23969520" y="45514800"/>
            <a:ext cx="30274200" cy="179892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" name="CustomShape 3"/>
          <p:cNvSpPr/>
          <p:nvPr/>
        </p:nvSpPr>
        <p:spPr>
          <a:xfrm>
            <a:off x="18739800" y="41436360"/>
            <a:ext cx="10763640" cy="820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4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     </a:t>
            </a:r>
            <a:r>
              <a:rPr b="1" lang="en-US" sz="4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http://www.denbi.de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" name="CustomShape 4"/>
          <p:cNvSpPr/>
          <p:nvPr/>
        </p:nvSpPr>
        <p:spPr>
          <a:xfrm>
            <a:off x="18298800" y="41622480"/>
            <a:ext cx="718920" cy="483480"/>
          </a:xfrm>
          <a:prstGeom prst="rightArrow">
            <a:avLst>
              <a:gd name="adj1" fmla="val 50000"/>
              <a:gd name="adj2" fmla="val 50000"/>
            </a:avLst>
          </a:prstGeom>
          <a:ln>
            <a:solidFill>
              <a:srgbClr val="dddedf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" name="CustomShape 5"/>
          <p:cNvSpPr/>
          <p:nvPr/>
        </p:nvSpPr>
        <p:spPr>
          <a:xfrm>
            <a:off x="-19888200" y="3548880"/>
            <a:ext cx="183600" cy="135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" name="Line 6"/>
          <p:cNvSpPr/>
          <p:nvPr/>
        </p:nvSpPr>
        <p:spPr>
          <a:xfrm>
            <a:off x="7056000" y="4019040"/>
            <a:ext cx="22137120" cy="360"/>
          </a:xfrm>
          <a:prstGeom prst="line">
            <a:avLst/>
          </a:prstGeom>
          <a:ln w="12600">
            <a:solidFill>
              <a:schemeClr val="bg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43" name="CustomShape 7"/>
          <p:cNvSpPr/>
          <p:nvPr/>
        </p:nvSpPr>
        <p:spPr>
          <a:xfrm>
            <a:off x="7400520" y="3052080"/>
            <a:ext cx="22074840" cy="1004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6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de.NBI − German Network for Bioinformatics Infrastructure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" name="CustomShape 8"/>
          <p:cNvSpPr/>
          <p:nvPr/>
        </p:nvSpPr>
        <p:spPr>
          <a:xfrm>
            <a:off x="7326000" y="4389840"/>
            <a:ext cx="22074840" cy="3600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10000"/>
              </a:lnSpc>
            </a:pPr>
            <a:r>
              <a:rPr b="1" lang="en-US" sz="7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RNA Bioinformatics Center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0000"/>
              </a:lnSpc>
            </a:pPr>
            <a:r>
              <a:rPr b="1" lang="en-US" sz="7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University of Freiburg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0000"/>
              </a:lnSpc>
            </a:pPr>
            <a:r>
              <a:rPr b="1" lang="en-US" sz="7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Chair of Prof. Rolf Backofen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" name="CustomShape 9"/>
          <p:cNvSpPr/>
          <p:nvPr/>
        </p:nvSpPr>
        <p:spPr>
          <a:xfrm>
            <a:off x="1217520" y="8121960"/>
            <a:ext cx="28467360" cy="1308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Rolf Backofen, Bérénice Batut, Anika Erxleben, Björn Grüning, Torsten Houwaart, Joachim Wolff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RNA Bioinformatics Center, University of Freiburg, Germany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" name="CustomShape 10"/>
          <p:cNvSpPr/>
          <p:nvPr/>
        </p:nvSpPr>
        <p:spPr>
          <a:xfrm>
            <a:off x="1214640" y="3934440"/>
            <a:ext cx="3754800" cy="1613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10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RBC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7" name="Bild 1" descr=""/>
          <p:cNvPicPr/>
          <p:nvPr/>
        </p:nvPicPr>
        <p:blipFill>
          <a:blip r:embed="rId3"/>
          <a:stretch/>
        </p:blipFill>
        <p:spPr>
          <a:xfrm>
            <a:off x="1153440" y="41258160"/>
            <a:ext cx="1919520" cy="1330920"/>
          </a:xfrm>
          <a:prstGeom prst="rect">
            <a:avLst/>
          </a:prstGeom>
          <a:ln>
            <a:noFill/>
          </a:ln>
        </p:spPr>
      </p:pic>
      <p:sp>
        <p:nvSpPr>
          <p:cNvPr id="48" name="CustomShape 11"/>
          <p:cNvSpPr/>
          <p:nvPr/>
        </p:nvSpPr>
        <p:spPr>
          <a:xfrm flipH="1">
            <a:off x="6433200" y="41806440"/>
            <a:ext cx="8022240" cy="39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Förderkennzeichen Nr…..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" name="CustomShape 12"/>
          <p:cNvSpPr/>
          <p:nvPr/>
        </p:nvSpPr>
        <p:spPr>
          <a:xfrm>
            <a:off x="1233360" y="10365480"/>
            <a:ext cx="12598920" cy="1004040"/>
          </a:xfrm>
          <a:prstGeom prst="rect">
            <a:avLst/>
          </a:prstGeom>
          <a:solidFill>
            <a:srgbClr val="00ade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6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Short description of the project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" name="CustomShape 13"/>
          <p:cNvSpPr/>
          <p:nvPr/>
        </p:nvSpPr>
        <p:spPr>
          <a:xfrm>
            <a:off x="16595280" y="22852440"/>
            <a:ext cx="12598920" cy="1004040"/>
          </a:xfrm>
          <a:prstGeom prst="rect">
            <a:avLst/>
          </a:prstGeom>
          <a:solidFill>
            <a:srgbClr val="00ade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6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de. NBI training and education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" name="CustomShape 14"/>
          <p:cNvSpPr/>
          <p:nvPr/>
        </p:nvSpPr>
        <p:spPr>
          <a:xfrm>
            <a:off x="1235160" y="22830120"/>
            <a:ext cx="12598920" cy="1004040"/>
          </a:xfrm>
          <a:prstGeom prst="rect">
            <a:avLst/>
          </a:prstGeom>
          <a:solidFill>
            <a:srgbClr val="00ade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6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Progress report   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" name="CustomShape 15"/>
          <p:cNvSpPr/>
          <p:nvPr/>
        </p:nvSpPr>
        <p:spPr>
          <a:xfrm>
            <a:off x="1231920" y="36491400"/>
            <a:ext cx="12598920" cy="1004040"/>
          </a:xfrm>
          <a:prstGeom prst="rect">
            <a:avLst/>
          </a:prstGeom>
          <a:solidFill>
            <a:srgbClr val="00ade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6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Publications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" name="CustomShape 16"/>
          <p:cNvSpPr/>
          <p:nvPr/>
        </p:nvSpPr>
        <p:spPr>
          <a:xfrm>
            <a:off x="1876680" y="38889000"/>
            <a:ext cx="5833440" cy="1095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6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(If applicable)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4" name="Grafik 6" descr=""/>
          <p:cNvPicPr/>
          <p:nvPr/>
        </p:nvPicPr>
        <p:blipFill>
          <a:blip r:embed="rId4"/>
          <a:stretch/>
        </p:blipFill>
        <p:spPr>
          <a:xfrm>
            <a:off x="3367800" y="41294160"/>
            <a:ext cx="1851840" cy="1258920"/>
          </a:xfrm>
          <a:prstGeom prst="rect">
            <a:avLst/>
          </a:prstGeom>
          <a:ln>
            <a:noFill/>
          </a:ln>
        </p:spPr>
      </p:pic>
      <p:sp>
        <p:nvSpPr>
          <p:cNvPr id="55" name="CustomShape 17"/>
          <p:cNvSpPr/>
          <p:nvPr/>
        </p:nvSpPr>
        <p:spPr>
          <a:xfrm>
            <a:off x="16598160" y="10379160"/>
            <a:ext cx="12598920" cy="1004040"/>
          </a:xfrm>
          <a:prstGeom prst="rect">
            <a:avLst/>
          </a:prstGeom>
          <a:solidFill>
            <a:srgbClr val="00ade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6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de.NBI services   </a:t>
            </a:r>
            <a:r>
              <a:rPr b="1" lang="en-US" sz="4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6" name="Grafik 3" descr=""/>
          <p:cNvPicPr/>
          <p:nvPr/>
        </p:nvPicPr>
        <p:blipFill>
          <a:blip r:embed="rId5"/>
          <a:stretch/>
        </p:blipFill>
        <p:spPr>
          <a:xfrm>
            <a:off x="1230840" y="533880"/>
            <a:ext cx="8206200" cy="2158920"/>
          </a:xfrm>
          <a:prstGeom prst="rect">
            <a:avLst/>
          </a:prstGeom>
          <a:ln>
            <a:noFill/>
          </a:ln>
        </p:spPr>
      </p:pic>
      <p:pic>
        <p:nvPicPr>
          <p:cNvPr id="57" name="Grafik 14" descr=""/>
          <p:cNvPicPr/>
          <p:nvPr/>
        </p:nvPicPr>
        <p:blipFill>
          <a:blip r:embed="rId6"/>
          <a:stretch/>
        </p:blipFill>
        <p:spPr>
          <a:xfrm>
            <a:off x="27463320" y="40115880"/>
            <a:ext cx="2230920" cy="2230920"/>
          </a:xfrm>
          <a:prstGeom prst="rect">
            <a:avLst/>
          </a:prstGeom>
          <a:ln>
            <a:noFill/>
          </a:ln>
        </p:spPr>
      </p:pic>
      <p:pic>
        <p:nvPicPr>
          <p:cNvPr id="58" name="Grafik 9" descr=""/>
          <p:cNvPicPr/>
          <p:nvPr/>
        </p:nvPicPr>
        <p:blipFill>
          <a:blip r:embed="rId7"/>
          <a:stretch/>
        </p:blipFill>
        <p:spPr>
          <a:xfrm>
            <a:off x="32826960" y="13898880"/>
            <a:ext cx="10057320" cy="7111440"/>
          </a:xfrm>
          <a:prstGeom prst="rect">
            <a:avLst/>
          </a:prstGeom>
          <a:ln>
            <a:noFill/>
          </a:ln>
        </p:spPr>
      </p:pic>
      <p:sp>
        <p:nvSpPr>
          <p:cNvPr id="59" name="CustomShape 18"/>
          <p:cNvSpPr/>
          <p:nvPr/>
        </p:nvSpPr>
        <p:spPr>
          <a:xfrm>
            <a:off x="36145440" y="10334520"/>
            <a:ext cx="3081960" cy="1095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6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Hinweis: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0" name="" descr=""/>
          <p:cNvPicPr/>
          <p:nvPr/>
        </p:nvPicPr>
        <p:blipFill>
          <a:blip r:embed="rId8"/>
          <a:stretch/>
        </p:blipFill>
        <p:spPr>
          <a:xfrm>
            <a:off x="16664760" y="34797960"/>
            <a:ext cx="5027040" cy="3770280"/>
          </a:xfrm>
          <a:prstGeom prst="rect">
            <a:avLst/>
          </a:prstGeom>
          <a:ln>
            <a:noFill/>
          </a:ln>
        </p:spPr>
      </p:pic>
      <p:pic>
        <p:nvPicPr>
          <p:cNvPr id="61" name="" descr=""/>
          <p:cNvPicPr/>
          <p:nvPr/>
        </p:nvPicPr>
        <p:blipFill>
          <a:blip r:embed="rId9"/>
          <a:stretch/>
        </p:blipFill>
        <p:spPr>
          <a:xfrm>
            <a:off x="22491720" y="34816680"/>
            <a:ext cx="5671800" cy="3771000"/>
          </a:xfrm>
          <a:prstGeom prst="rect">
            <a:avLst/>
          </a:prstGeom>
          <a:ln>
            <a:noFill/>
          </a:ln>
        </p:spPr>
      </p:pic>
      <p:pic>
        <p:nvPicPr>
          <p:cNvPr id="62" name="" descr=""/>
          <p:cNvPicPr/>
          <p:nvPr/>
        </p:nvPicPr>
        <p:blipFill>
          <a:blip r:embed="rId10"/>
          <a:stretch/>
        </p:blipFill>
        <p:spPr>
          <a:xfrm>
            <a:off x="26007840" y="763920"/>
            <a:ext cx="3789360" cy="1645560"/>
          </a:xfrm>
          <a:prstGeom prst="rect">
            <a:avLst/>
          </a:prstGeom>
          <a:ln>
            <a:noFill/>
          </a:ln>
        </p:spPr>
      </p:pic>
      <p:pic>
        <p:nvPicPr>
          <p:cNvPr id="63" name="" descr=""/>
          <p:cNvPicPr/>
          <p:nvPr/>
        </p:nvPicPr>
        <p:blipFill>
          <a:blip r:embed="rId11"/>
          <a:stretch/>
        </p:blipFill>
        <p:spPr>
          <a:xfrm>
            <a:off x="23715360" y="784080"/>
            <a:ext cx="1930320" cy="1919880"/>
          </a:xfrm>
          <a:prstGeom prst="rect">
            <a:avLst/>
          </a:prstGeom>
          <a:ln>
            <a:noFill/>
          </a:ln>
        </p:spPr>
      </p:pic>
      <p:graphicFrame>
        <p:nvGraphicFramePr>
          <p:cNvPr id="64" name=""/>
          <p:cNvGraphicFramePr/>
          <p:nvPr/>
        </p:nvGraphicFramePr>
        <p:xfrm>
          <a:off x="23852160" y="11964240"/>
          <a:ext cx="5774040" cy="32144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2"/>
          </a:graphicData>
        </a:graphic>
      </p:graphicFrame>
      <p:sp>
        <p:nvSpPr>
          <p:cNvPr id="65" name="CustomShape 19"/>
          <p:cNvSpPr/>
          <p:nvPr/>
        </p:nvSpPr>
        <p:spPr>
          <a:xfrm>
            <a:off x="16589520" y="11943000"/>
            <a:ext cx="7184520" cy="8595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Galaxy server  </a:t>
            </a:r>
            <a:r>
              <a:rPr b="0" lang="en-US" sz="40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http://galaxy.uni-freiburg.de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available for all german research facilities in 2017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de.NBI cloud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" name="CustomShape 20"/>
          <p:cNvSpPr/>
          <p:nvPr/>
        </p:nvSpPr>
        <p:spPr>
          <a:xfrm>
            <a:off x="16315200" y="24414480"/>
            <a:ext cx="12945240" cy="7076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HTS data analysis workshop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twice per year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Since 2013 -&gt; 7 Galaxy workshops on HTS data analysis with each ~30 participants -&gt; 225 participants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 genome annotation workshop in 2015 -&gt; 12 participants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Training material available at github.com/bgruening/training-material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7" name="TextShape 21"/>
          <p:cNvSpPr txBox="1"/>
          <p:nvPr/>
        </p:nvSpPr>
        <p:spPr>
          <a:xfrm>
            <a:off x="1371600" y="11887200"/>
            <a:ext cx="10515600" cy="38404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RBC at the University of Freiburg offers tools, services and training for the analysis of RNA-RNA interactions and </a:t>
            </a:r>
            <a:endParaRPr b="0" lang="en-US" sz="4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RNA-protein interactions</a:t>
            </a:r>
            <a:endParaRPr b="0" lang="en-US" sz="4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" name="TextShape 22"/>
          <p:cNvSpPr txBox="1"/>
          <p:nvPr/>
        </p:nvSpPr>
        <p:spPr>
          <a:xfrm>
            <a:off x="16708320" y="15727680"/>
            <a:ext cx="10083600" cy="46263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making software available through bioconda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Freiburg RNA tools webserver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http://rna.informatik.uni-freiburg.de/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Analysis platform in a box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RNA toolbox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9" name="" descr=""/>
          <p:cNvPicPr/>
          <p:nvPr/>
        </p:nvPicPr>
        <p:blipFill>
          <a:blip r:embed="rId13"/>
          <a:stretch/>
        </p:blipFill>
        <p:spPr>
          <a:xfrm>
            <a:off x="1521360" y="14813280"/>
            <a:ext cx="11371680" cy="7223760"/>
          </a:xfrm>
          <a:prstGeom prst="rect">
            <a:avLst/>
          </a:prstGeom>
          <a:ln>
            <a:noFill/>
          </a:ln>
        </p:spPr>
      </p:pic>
      <p:sp>
        <p:nvSpPr>
          <p:cNvPr id="70" name="TextShape 23"/>
          <p:cNvSpPr txBox="1"/>
          <p:nvPr/>
        </p:nvSpPr>
        <p:spPr>
          <a:xfrm>
            <a:off x="1870560" y="17282160"/>
            <a:ext cx="3152520" cy="6570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 analysis of CLIPseq data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 detection of RNA motifs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1" name="TextShape 24"/>
          <p:cNvSpPr txBox="1"/>
          <p:nvPr/>
        </p:nvSpPr>
        <p:spPr>
          <a:xfrm>
            <a:off x="8634240" y="17319960"/>
            <a:ext cx="3111480" cy="6570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 RNA-protein interactions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 RNA structure prediction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2" name="TextShape 25"/>
          <p:cNvSpPr txBox="1"/>
          <p:nvPr/>
        </p:nvSpPr>
        <p:spPr>
          <a:xfrm>
            <a:off x="1867680" y="20887200"/>
            <a:ext cx="3096000" cy="940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 detection of ncRNAs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 RNA structure prediction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 RNA conserveration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3" name="TextShape 26"/>
          <p:cNvSpPr txBox="1"/>
          <p:nvPr/>
        </p:nvSpPr>
        <p:spPr>
          <a:xfrm>
            <a:off x="8634240" y="20977560"/>
            <a:ext cx="3108240" cy="6570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 ncRNA target prediction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 miRNA/ncRNA detection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4" name="" descr=""/>
          <p:cNvPicPr/>
          <p:nvPr/>
        </p:nvPicPr>
        <p:blipFill>
          <a:blip r:embed="rId14"/>
          <a:stretch/>
        </p:blipFill>
        <p:spPr>
          <a:xfrm>
            <a:off x="21022560" y="293760"/>
            <a:ext cx="2563920" cy="2563920"/>
          </a:xfrm>
          <a:prstGeom prst="rect">
            <a:avLst/>
          </a:prstGeom>
          <a:ln>
            <a:noFill/>
          </a:ln>
        </p:spPr>
      </p:pic>
      <p:sp>
        <p:nvSpPr>
          <p:cNvPr id="75" name="TextShape 27"/>
          <p:cNvSpPr txBox="1"/>
          <p:nvPr/>
        </p:nvSpPr>
        <p:spPr>
          <a:xfrm>
            <a:off x="1371600" y="24231600"/>
            <a:ext cx="10515600" cy="40593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Continued evaluation of tools for RNA-RNA RNA-protein interactions </a:t>
            </a:r>
            <a:endParaRPr b="0" lang="en-US" sz="4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 eCLIP pipeline ?</a:t>
            </a:r>
            <a:endParaRPr b="0" lang="en-US" sz="4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4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Definition of SOP for RNA seq</a:t>
            </a:r>
            <a:endParaRPr b="0" lang="en-US" sz="4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4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Training stuff</a:t>
            </a:r>
            <a:endParaRPr b="0" lang="en-US" sz="4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6" name="CustomShape 28"/>
          <p:cNvSpPr/>
          <p:nvPr/>
        </p:nvSpPr>
        <p:spPr>
          <a:xfrm>
            <a:off x="16642080" y="38679120"/>
            <a:ext cx="5029200" cy="914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HTS/Galaxy workshop </a:t>
            </a:r>
            <a:endParaRPr b="0" lang="en-US" sz="2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Feb 22-26 2016</a:t>
            </a:r>
            <a:endParaRPr b="0" lang="en-US" sz="2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7" name="CustomShape 29"/>
          <p:cNvSpPr/>
          <p:nvPr/>
        </p:nvSpPr>
        <p:spPr>
          <a:xfrm>
            <a:off x="22585680" y="38770560"/>
            <a:ext cx="5029200" cy="914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HTS/Galaxy workshop </a:t>
            </a:r>
            <a:endParaRPr b="0" lang="en-US" sz="2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Sep 19-23 2016</a:t>
            </a:r>
            <a:endParaRPr b="0" lang="en-US" sz="2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62</TotalTime>
  <Application>LibreOffice/5.1.4.2$Linux_X86_64 LibreOffice_project/10m0$Build-2</Application>
  <Words>113</Words>
  <Paragraphs>18</Paragraphs>
  <Company>Uni Bielefeld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2015-02-23T10:19:56Z</dcterms:created>
  <dc:creator>Susanne  Konermann</dc:creator>
  <dc:description/>
  <dc:language>en-US</dc:language>
  <cp:lastModifiedBy>Torsten Houwaart</cp:lastModifiedBy>
  <cp:lastPrinted>2016-10-06T07:32:07Z</cp:lastPrinted>
  <dcterms:modified xsi:type="dcterms:W3CDTF">2016-10-31T17:28:18Z</dcterms:modified>
  <cp:revision>90</cp:revision>
  <dc:subject/>
  <dc:title>PowerPoint-Präsentation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Company">
    <vt:lpwstr>Uni Bielefeld</vt:lpwstr>
  </property>
  <property fmtid="{D5CDD505-2E9C-101B-9397-08002B2CF9AE}" pid="4" name="HiddenSlides">
    <vt:i4>0</vt:i4>
  </property>
  <property fmtid="{D5CDD505-2E9C-101B-9397-08002B2CF9AE}" pid="5" name="HyperlinksChanged">
    <vt:bool>0</vt:bool>
  </property>
  <property fmtid="{D5CDD505-2E9C-101B-9397-08002B2CF9AE}" pid="6" name="LinksUpToDate">
    <vt:bool>0</vt:bool>
  </property>
  <property fmtid="{D5CDD505-2E9C-101B-9397-08002B2CF9AE}" pid="7" name="MMClips">
    <vt:i4>0</vt:i4>
  </property>
  <property fmtid="{D5CDD505-2E9C-101B-9397-08002B2CF9AE}" pid="8" name="Notes">
    <vt:i4>0</vt:i4>
  </property>
  <property fmtid="{D5CDD505-2E9C-101B-9397-08002B2CF9AE}" pid="9" name="PresentationFormat">
    <vt:lpwstr>Benutzerdefiniert</vt:lpwstr>
  </property>
  <property fmtid="{D5CDD505-2E9C-101B-9397-08002B2CF9AE}" pid="10" name="ScaleCrop">
    <vt:bool>0</vt:bool>
  </property>
  <property fmtid="{D5CDD505-2E9C-101B-9397-08002B2CF9AE}" pid="11" name="ShareDoc">
    <vt:bool>0</vt:bool>
  </property>
  <property fmtid="{D5CDD505-2E9C-101B-9397-08002B2CF9AE}" pid="12" name="Slides">
    <vt:i4>1</vt:i4>
  </property>
</Properties>
</file>